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15BC-11E5-4E4A-9698-78A9CE69B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4FDB1-2F30-4BF5-B18E-493B5876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2717F-9C53-4CED-9664-DC28A02F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3935-4B26-481B-BF02-BACCA71B6F7D}" type="datetimeFigureOut">
              <a:rPr lang="en-IN" smtClean="0"/>
              <a:t>30-06-2022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C6BFC-557A-4FC5-9CD0-A116E3A18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9E9A2-123B-4969-A5ED-E5B78E46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795C-99A5-4434-AB4A-9F89D50616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765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1356-E6CE-40F7-822C-EBC278E41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FD4C4-24A1-46B3-93C0-1FFD0F66F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506BE-8FB9-45E0-8E1C-8D6C7D45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3935-4B26-481B-BF02-BACCA71B6F7D}" type="datetimeFigureOut">
              <a:rPr lang="en-IN" smtClean="0"/>
              <a:t>30-06-2022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7DBB9-D1CC-4873-8D32-EFE62560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27E03-11F6-4501-8F1E-94E0769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795C-99A5-4434-AB4A-9F89D50616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638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C695D6-6039-4187-B485-19763EA6A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1718A-36FF-47FC-9CF3-58EE2C8EF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4B73C-3148-470A-AE6A-1F5C8F4E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3935-4B26-481B-BF02-BACCA71B6F7D}" type="datetimeFigureOut">
              <a:rPr lang="en-IN" smtClean="0"/>
              <a:t>30-06-2022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A87B6-B6E3-4AAD-96B2-0BBC98579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80BA4-4C14-44EA-8FD8-24D9544B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795C-99A5-4434-AB4A-9F89D50616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765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7A64-A81D-4122-82BE-4436A952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A3FC-4DFE-4807-81BC-EBA501710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8DC48-08B5-4350-9358-D4BA517C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3935-4B26-481B-BF02-BACCA71B6F7D}" type="datetimeFigureOut">
              <a:rPr lang="en-IN" smtClean="0"/>
              <a:t>30-06-2022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A52AA-2625-4182-BC96-AE394D4C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3E8BF-76E8-48B5-84C4-76632A9A7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795C-99A5-4434-AB4A-9F89D50616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035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A692-04B1-4267-94F8-73A2843D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CD11A-4DB7-4C4F-A010-222D36305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A7474-F929-4FB3-86DD-4B5442A08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3935-4B26-481B-BF02-BACCA71B6F7D}" type="datetimeFigureOut">
              <a:rPr lang="en-IN" smtClean="0"/>
              <a:t>30-06-2022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B8C00-CA81-4B77-BA0A-463A7AAD6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5E44B-D589-4209-B04E-21C34DECD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795C-99A5-4434-AB4A-9F89D50616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042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A2A2-F3DA-4409-8B74-DD9A07D3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B08DE-7BB1-4F21-B2EB-180D7A75C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4F1BC-0E21-4FF5-AC5F-9500A77E1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D8B1E-6D0C-4289-B7CB-7DB5F6DF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3935-4B26-481B-BF02-BACCA71B6F7D}" type="datetimeFigureOut">
              <a:rPr lang="en-IN" smtClean="0"/>
              <a:t>30-06-2022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B445A-1912-41D2-811F-E6A2E4E7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A872F-16CF-442C-B30E-9ABC5900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795C-99A5-4434-AB4A-9F89D50616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162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91DA-5536-4CB4-87BC-3E2208252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A90B-A39C-4EF2-AE04-757B9B28C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4D50A-EB2E-4ACF-9082-62500D59B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8D16F9-A575-4340-ACD4-187D3C304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C1ACA-3C8D-4F5A-AEBF-00077EAB7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BD17C8-C880-41C1-B5B7-E3C9234E9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3935-4B26-481B-BF02-BACCA71B6F7D}" type="datetimeFigureOut">
              <a:rPr lang="en-IN" smtClean="0"/>
              <a:t>30-06-2022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4991EB-BC42-442A-8FA3-194675B00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0DD613-DEE4-4953-8A30-DF26BBF4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795C-99A5-4434-AB4A-9F89D50616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356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05C7-4E01-451F-957E-2E57EE21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B511FD-F198-4D01-8094-EF0B56EE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3935-4B26-481B-BF02-BACCA71B6F7D}" type="datetimeFigureOut">
              <a:rPr lang="en-IN" smtClean="0"/>
              <a:t>30-06-2022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04F8B-A9DA-4F98-AF04-217F88B0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D64F5-B50F-40F2-B324-8A63C6CFB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795C-99A5-4434-AB4A-9F89D50616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858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6593EA-BC9B-42C4-B963-F3FE0DCF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3935-4B26-481B-BF02-BACCA71B6F7D}" type="datetimeFigureOut">
              <a:rPr lang="en-IN" smtClean="0"/>
              <a:t>30-06-2022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A6A6D2-8F16-4B78-93DC-2EE722CC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598F6-37EE-42E6-A450-DA4E448AF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795C-99A5-4434-AB4A-9F89D50616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604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6346D-FC3A-4972-AD96-C4744684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0E420-1F41-4592-B9EF-2CB9ED4EF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44F93-4D77-43DC-815B-4E35D1E45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41839-E060-46DF-9489-B0F0E44A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3935-4B26-481B-BF02-BACCA71B6F7D}" type="datetimeFigureOut">
              <a:rPr lang="en-IN" smtClean="0"/>
              <a:t>30-06-2022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64B8B-2344-4B19-BB3E-20EC5266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8DBFC-47E3-428A-A64C-33E482F1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795C-99A5-4434-AB4A-9F89D50616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360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8A28-8200-4A26-92C9-F5D4FE02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2AE50A-F9D0-4F35-B354-60CE65CE8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3423B-94F2-4D09-B4F7-D6EAF21B7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D18D2-7136-4099-B04D-630BF5B6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3935-4B26-481B-BF02-BACCA71B6F7D}" type="datetimeFigureOut">
              <a:rPr lang="en-IN" smtClean="0"/>
              <a:t>30-06-2022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164EC-14A9-4CFB-B538-C6ED6925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85506-27DB-48F0-87F0-032B4595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795C-99A5-4434-AB4A-9F89D50616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418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A65EA-7E38-4C2F-883D-34E8D2DC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62385-DA32-4AC7-A4A5-99D8405DA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5C631-0A8A-4DC0-ADAC-EC23DF5B1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73935-4B26-481B-BF02-BACCA71B6F7D}" type="datetimeFigureOut">
              <a:rPr lang="en-IN" smtClean="0"/>
              <a:t>30-06-2022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1966A-9928-4263-9244-4923ECA48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08B35-1154-4575-9FF2-9C6C9DD82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B795C-99A5-4434-AB4A-9F89D50616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059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uxtacrine" TargetMode="External"/><Relationship Id="rId2" Type="http://schemas.openxmlformats.org/officeDocument/2006/relationships/hyperlink" Target="https://en.wikipedia.org/wiki/Autocr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Endocrine" TargetMode="External"/><Relationship Id="rId5" Type="http://schemas.openxmlformats.org/officeDocument/2006/relationships/hyperlink" Target="https://en.wikipedia.org/wiki/Paracrine" TargetMode="External"/><Relationship Id="rId4" Type="http://schemas.openxmlformats.org/officeDocument/2006/relationships/hyperlink" Target="https://en.wikipedia.org/wiki/Intracrin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tein_domain" TargetMode="External"/><Relationship Id="rId2" Type="http://schemas.openxmlformats.org/officeDocument/2006/relationships/hyperlink" Target="https://en.wikipedia.org/wiki/Ion_channe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NA" TargetMode="External"/><Relationship Id="rId5" Type="http://schemas.openxmlformats.org/officeDocument/2006/relationships/hyperlink" Target="https://en.wikipedia.org/wiki/Nuclear_receptor" TargetMode="External"/><Relationship Id="rId4" Type="http://schemas.openxmlformats.org/officeDocument/2006/relationships/hyperlink" Target="https://en.wikipedia.org/wiki/Transport_protei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ethylation" TargetMode="External"/><Relationship Id="rId3" Type="http://schemas.openxmlformats.org/officeDocument/2006/relationships/hyperlink" Target="https://en.wikipedia.org/wiki/Ligand-gated_ion_channel" TargetMode="External"/><Relationship Id="rId7" Type="http://schemas.openxmlformats.org/officeDocument/2006/relationships/hyperlink" Target="https://en.wikipedia.org/wiki/Phosphorylation" TargetMode="External"/><Relationship Id="rId2" Type="http://schemas.openxmlformats.org/officeDocument/2006/relationships/hyperlink" Target="https://en.wikipedia.org/wiki/Signal_transdu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rotease" TargetMode="External"/><Relationship Id="rId5" Type="http://schemas.openxmlformats.org/officeDocument/2006/relationships/hyperlink" Target="https://en.wikipedia.org/wiki/Upstream_and_downstream_(transduction)" TargetMode="External"/><Relationship Id="rId4" Type="http://schemas.openxmlformats.org/officeDocument/2006/relationships/hyperlink" Target="https://en.wikipedia.org/wiki/Second_messenger_system" TargetMode="External"/><Relationship Id="rId9" Type="http://schemas.openxmlformats.org/officeDocument/2006/relationships/hyperlink" Target="https://en.wikipedia.org/wiki/Ubiquitinylatio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annica.com/animal/invertebrate" TargetMode="External"/><Relationship Id="rId13" Type="http://schemas.openxmlformats.org/officeDocument/2006/relationships/hyperlink" Target="https://www.britannica.com/science/amine" TargetMode="External"/><Relationship Id="rId3" Type="http://schemas.openxmlformats.org/officeDocument/2006/relationships/hyperlink" Target="https://www.britannica.com/science/cell-biology/Intercellular-communication#ref37365" TargetMode="External"/><Relationship Id="rId7" Type="http://schemas.openxmlformats.org/officeDocument/2006/relationships/hyperlink" Target="https://www.britannica.com/plant/plant" TargetMode="External"/><Relationship Id="rId12" Type="http://schemas.openxmlformats.org/officeDocument/2006/relationships/hyperlink" Target="https://www.britannica.com/science/hormone" TargetMode="External"/><Relationship Id="rId2" Type="http://schemas.openxmlformats.org/officeDocument/2006/relationships/hyperlink" Target="https://www.britannica.com/science/prote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tannica.com/animal/mammal" TargetMode="External"/><Relationship Id="rId11" Type="http://schemas.openxmlformats.org/officeDocument/2006/relationships/hyperlink" Target="https://www.britannica.com/science/light" TargetMode="External"/><Relationship Id="rId5" Type="http://schemas.openxmlformats.org/officeDocument/2006/relationships/hyperlink" Target="https://www.britannica.com/science/guanine" TargetMode="External"/><Relationship Id="rId15" Type="http://schemas.openxmlformats.org/officeDocument/2006/relationships/hyperlink" Target="https://www.britannica.com/science/lipid" TargetMode="External"/><Relationship Id="rId10" Type="http://schemas.openxmlformats.org/officeDocument/2006/relationships/hyperlink" Target="https://www.merriam-webster.com/dictionary/diverse" TargetMode="External"/><Relationship Id="rId4" Type="http://schemas.openxmlformats.org/officeDocument/2006/relationships/hyperlink" Target="https://www.britannica.com/science/molecule" TargetMode="External"/><Relationship Id="rId9" Type="http://schemas.openxmlformats.org/officeDocument/2006/relationships/hyperlink" Target="https://www.britannica.com/science/human-genome" TargetMode="External"/><Relationship Id="rId14" Type="http://schemas.openxmlformats.org/officeDocument/2006/relationships/hyperlink" Target="https://www.britannica.com/science/neurotransmitter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yclic_guanosine_monophosphate" TargetMode="External"/><Relationship Id="rId3" Type="http://schemas.openxmlformats.org/officeDocument/2006/relationships/hyperlink" Target="https://en.wikipedia.org/wiki/Cellular_differentiation" TargetMode="External"/><Relationship Id="rId7" Type="http://schemas.openxmlformats.org/officeDocument/2006/relationships/hyperlink" Target="https://en.wikipedia.org/wiki/Cyclic_adenosine_monophosphate" TargetMode="External"/><Relationship Id="rId2" Type="http://schemas.openxmlformats.org/officeDocument/2006/relationships/hyperlink" Target="https://en.wikipedia.org/wiki/Cell_prolifer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ignal_transduction" TargetMode="External"/><Relationship Id="rId11" Type="http://schemas.openxmlformats.org/officeDocument/2006/relationships/hyperlink" Target="https://en.wikipedia.org/wiki/Calcium" TargetMode="External"/><Relationship Id="rId5" Type="http://schemas.openxmlformats.org/officeDocument/2006/relationships/hyperlink" Target="https://en.wikipedia.org/wiki/Depolarization" TargetMode="External"/><Relationship Id="rId10" Type="http://schemas.openxmlformats.org/officeDocument/2006/relationships/hyperlink" Target="https://en.wikipedia.org/wiki/Diacylglycerol" TargetMode="External"/><Relationship Id="rId4" Type="http://schemas.openxmlformats.org/officeDocument/2006/relationships/hyperlink" Target="https://en.wikipedia.org/wiki/Apoptosis" TargetMode="External"/><Relationship Id="rId9" Type="http://schemas.openxmlformats.org/officeDocument/2006/relationships/hyperlink" Target="https://en.wikipedia.org/wiki/Inositol_triphosphat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ydrophile" TargetMode="External"/><Relationship Id="rId13" Type="http://schemas.openxmlformats.org/officeDocument/2006/relationships/hyperlink" Target="https://en.wikipedia.org/wiki/Myc" TargetMode="External"/><Relationship Id="rId3" Type="http://schemas.openxmlformats.org/officeDocument/2006/relationships/hyperlink" Target="https://en.wikipedia.org/wiki/Neurotransmitter" TargetMode="External"/><Relationship Id="rId7" Type="http://schemas.openxmlformats.org/officeDocument/2006/relationships/hyperlink" Target="https://en.wikipedia.org/wiki/Peptide_hormone" TargetMode="External"/><Relationship Id="rId12" Type="http://schemas.openxmlformats.org/officeDocument/2006/relationships/hyperlink" Target="https://en.wikipedia.org/wiki/Mitogen-activated_protein_kinase" TargetMode="External"/><Relationship Id="rId2" Type="http://schemas.openxmlformats.org/officeDocument/2006/relationships/hyperlink" Target="https://en.wikipedia.org/wiki/Hormo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erotonin" TargetMode="External"/><Relationship Id="rId11" Type="http://schemas.openxmlformats.org/officeDocument/2006/relationships/hyperlink" Target="https://en.wikipedia.org/wiki/Ras_GTPase" TargetMode="External"/><Relationship Id="rId5" Type="http://schemas.openxmlformats.org/officeDocument/2006/relationships/hyperlink" Target="https://en.wikipedia.org/wiki/Growth_hormone" TargetMode="External"/><Relationship Id="rId10" Type="http://schemas.openxmlformats.org/officeDocument/2006/relationships/hyperlink" Target="https://en.wikipedia.org/wiki/Steroid_hormone" TargetMode="External"/><Relationship Id="rId4" Type="http://schemas.openxmlformats.org/officeDocument/2006/relationships/hyperlink" Target="https://en.wikipedia.org/wiki/Epinephrine" TargetMode="External"/><Relationship Id="rId9" Type="http://schemas.openxmlformats.org/officeDocument/2006/relationships/hyperlink" Target="https://en.wikipedia.org/wiki/Lipid_bilayer" TargetMode="External"/><Relationship Id="rId14" Type="http://schemas.openxmlformats.org/officeDocument/2006/relationships/hyperlink" Target="https://en.wikipedia.org/wiki/CREB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s_alpha_subunit" TargetMode="External"/><Relationship Id="rId3" Type="http://schemas.openxmlformats.org/officeDocument/2006/relationships/hyperlink" Target="https://en.wikipedia.org/wiki/Second_messenger" TargetMode="External"/><Relationship Id="rId7" Type="http://schemas.openxmlformats.org/officeDocument/2006/relationships/hyperlink" Target="https://en.wikipedia.org/wiki/Adenylate_cyclase" TargetMode="External"/><Relationship Id="rId2" Type="http://schemas.openxmlformats.org/officeDocument/2006/relationships/hyperlink" Target="https://en.wikipedia.org/wiki/Adenosine_monophospha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AMP-dependent_pathway" TargetMode="External"/><Relationship Id="rId5" Type="http://schemas.openxmlformats.org/officeDocument/2006/relationships/hyperlink" Target="https://en.wikipedia.org/wiki/Signal_transduction" TargetMode="External"/><Relationship Id="rId4" Type="http://schemas.openxmlformats.org/officeDocument/2006/relationships/hyperlink" Target="https://en.wikipedia.org/wiki/Adenosine_triphosphate" TargetMode="External"/><Relationship Id="rId9" Type="http://schemas.openxmlformats.org/officeDocument/2006/relationships/hyperlink" Target="https://en.wikipedia.org/wiki/Phosphodiestera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A7F47-1FAA-4A0D-AD29-FBFF7B3733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Cell signalling</a:t>
            </a:r>
            <a:br>
              <a:rPr lang="en-IN" dirty="0"/>
            </a:br>
            <a:r>
              <a:rPr lang="en-IN" dirty="0"/>
              <a:t>GPCR and role of second messenger (cAMP)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66205-97B6-4C3A-B690-C5173379F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1672"/>
            <a:ext cx="9144000" cy="1226127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Janmoni Borah</a:t>
            </a:r>
          </a:p>
          <a:p>
            <a:r>
              <a:rPr lang="en-IN" dirty="0"/>
              <a:t>Barnagar College</a:t>
            </a:r>
          </a:p>
          <a:p>
            <a:r>
              <a:rPr lang="en-IN" dirty="0"/>
              <a:t>Sorbhog, </a:t>
            </a:r>
            <a:r>
              <a:rPr lang="en-IN" dirty="0" err="1"/>
              <a:t>Barpeta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3317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BCCA95-2FFD-4740-B47E-E64F16D61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3491" y="2246600"/>
            <a:ext cx="4668982" cy="3918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F1B762-AE4E-41AD-BADE-B2340F60454D}"/>
              </a:ext>
            </a:extLst>
          </p:cNvPr>
          <p:cNvSpPr txBox="1"/>
          <p:nvPr/>
        </p:nvSpPr>
        <p:spPr>
          <a:xfrm>
            <a:off x="7758545" y="5726759"/>
            <a:ext cx="3463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This molecule is called cyclic because 3’C of the pentose sugar is covalently bonded to P1.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D0D51C-9D08-4803-B57C-C1F8A90E5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08" y="401781"/>
            <a:ext cx="4668982" cy="3196120"/>
          </a:xfrm>
          <a:prstGeom prst="rect">
            <a:avLst/>
          </a:prstGeom>
        </p:spPr>
      </p:pic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5404AD8B-D60D-4E61-87E7-EA9AFBF340A4}"/>
              </a:ext>
            </a:extLst>
          </p:cNvPr>
          <p:cNvSpPr/>
          <p:nvPr/>
        </p:nvSpPr>
        <p:spPr>
          <a:xfrm rot="1443653">
            <a:off x="5215443" y="1146248"/>
            <a:ext cx="3893127" cy="11316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65A76E-94EF-49A4-8022-CC2C8C4E3E95}"/>
              </a:ext>
            </a:extLst>
          </p:cNvPr>
          <p:cNvSpPr txBox="1"/>
          <p:nvPr/>
        </p:nvSpPr>
        <p:spPr>
          <a:xfrm>
            <a:off x="7439891" y="692727"/>
            <a:ext cx="318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Adenylate cyclase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65643B-32EC-486A-99A1-58917F9F3927}"/>
              </a:ext>
            </a:extLst>
          </p:cNvPr>
          <p:cNvCxnSpPr>
            <a:cxnSpLocks/>
          </p:cNvCxnSpPr>
          <p:nvPr/>
        </p:nvCxnSpPr>
        <p:spPr>
          <a:xfrm>
            <a:off x="2632364" y="2260454"/>
            <a:ext cx="748145" cy="635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Up 12">
            <a:extLst>
              <a:ext uri="{FF2B5EF4-FFF2-40B4-BE49-F238E27FC236}">
                <a16:creationId xmlns:a16="http://schemas.microsoft.com/office/drawing/2014/main" id="{5D92A018-D1FA-4E09-913A-EBF3D8780EB1}"/>
              </a:ext>
            </a:extLst>
          </p:cNvPr>
          <p:cNvSpPr/>
          <p:nvPr/>
        </p:nvSpPr>
        <p:spPr>
          <a:xfrm>
            <a:off x="6919690" y="547781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2897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3196-4DC6-49FB-9C5A-471B4DD8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420"/>
          </a:xfrm>
        </p:spPr>
        <p:txBody>
          <a:bodyPr>
            <a:normAutofit fontScale="90000"/>
          </a:bodyPr>
          <a:lstStyle/>
          <a:p>
            <a:r>
              <a:rPr lang="en-IN" dirty="0"/>
              <a:t>                          GPCR and cAMP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96A4A-44EF-48AA-9D6F-82CAC1604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637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latoregular"/>
              </a:rPr>
              <a:t>   Hormone/1</a:t>
            </a:r>
            <a:r>
              <a:rPr lang="en-US" b="0" i="0" baseline="30000" dirty="0">
                <a:solidFill>
                  <a:srgbClr val="222222"/>
                </a:solidFill>
                <a:effectLst/>
                <a:latin typeface="latoregular"/>
              </a:rPr>
              <a:t>st</a:t>
            </a:r>
            <a:r>
              <a:rPr lang="en-US" b="0" i="0" dirty="0">
                <a:solidFill>
                  <a:srgbClr val="222222"/>
                </a:solidFill>
                <a:effectLst/>
                <a:latin typeface="latoregular"/>
              </a:rPr>
              <a:t> messenger binds to GPCR.</a:t>
            </a:r>
            <a:br>
              <a:rPr lang="en-US" b="0" i="0" dirty="0">
                <a:solidFill>
                  <a:srgbClr val="222222"/>
                </a:solidFill>
                <a:effectLst/>
                <a:latin typeface="latoregular"/>
              </a:rPr>
            </a:br>
            <a:br>
              <a:rPr lang="en-US" b="0" i="0" dirty="0">
                <a:solidFill>
                  <a:srgbClr val="222222"/>
                </a:solidFill>
                <a:effectLst/>
                <a:latin typeface="latoregular"/>
              </a:rPr>
            </a:br>
            <a:endParaRPr lang="en-US" b="0" i="0" dirty="0">
              <a:solidFill>
                <a:srgbClr val="222222"/>
              </a:solidFill>
              <a:effectLst/>
              <a:latin typeface="latoregular"/>
            </a:endParaRPr>
          </a:p>
          <a:p>
            <a:pPr marL="0" indent="0" algn="ctr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latoregular"/>
              </a:rPr>
              <a:t>       The hormone‐bound receptor binds to the G‐protein and causes GDP to be replaced by GTP.</a:t>
            </a:r>
            <a:br>
              <a:rPr lang="en-US" b="0" i="0" dirty="0">
                <a:solidFill>
                  <a:srgbClr val="222222"/>
                </a:solidFill>
                <a:effectLst/>
                <a:latin typeface="latoregular"/>
              </a:rPr>
            </a:br>
            <a:br>
              <a:rPr lang="en-US" b="0" i="0" dirty="0">
                <a:solidFill>
                  <a:srgbClr val="222222"/>
                </a:solidFill>
                <a:effectLst/>
                <a:latin typeface="latoregular"/>
              </a:rPr>
            </a:br>
            <a:endParaRPr lang="en-US" b="0" i="0" dirty="0">
              <a:solidFill>
                <a:srgbClr val="222222"/>
              </a:solidFill>
              <a:effectLst/>
              <a:latin typeface="latoregular"/>
            </a:endParaRPr>
          </a:p>
          <a:p>
            <a:pPr marL="0" indent="0" algn="ctr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latoregular"/>
              </a:rPr>
              <a:t>GTP‐bound G‐protein </a:t>
            </a:r>
            <a:r>
              <a:rPr lang="en-US" b="0" i="0" dirty="0">
                <a:solidFill>
                  <a:srgbClr val="000000"/>
                </a:solidFill>
                <a:effectLst/>
                <a:latin typeface="latoregular"/>
              </a:rPr>
              <a:t>stimulate or inhibit adenylate cyclase to make more or less cyclic AMP.</a:t>
            </a:r>
            <a:r>
              <a:rPr lang="en-US" dirty="0">
                <a:solidFill>
                  <a:srgbClr val="222222"/>
                </a:solidFill>
                <a:latin typeface="latoregular"/>
              </a:rPr>
              <a:t> interacts with adenylate cyclase.</a:t>
            </a:r>
            <a:br>
              <a:rPr lang="en-US" dirty="0">
                <a:solidFill>
                  <a:srgbClr val="222222"/>
                </a:solidFill>
                <a:latin typeface="latoregular"/>
              </a:rPr>
            </a:br>
            <a:br>
              <a:rPr lang="en-US" dirty="0">
                <a:solidFill>
                  <a:srgbClr val="222222"/>
                </a:solidFill>
                <a:latin typeface="latoregular"/>
              </a:rPr>
            </a:br>
            <a:endParaRPr lang="en-US" dirty="0">
              <a:solidFill>
                <a:srgbClr val="222222"/>
              </a:solidFill>
              <a:latin typeface="latoregular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222222"/>
                </a:solidFill>
                <a:latin typeface="latoregular"/>
              </a:rPr>
              <a:t>G‐protein hydrolyzes bound GTP to GDP, thereby going back to the ground state.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097EAA0-BCC0-47C2-BA89-0CAAA8283286}"/>
              </a:ext>
            </a:extLst>
          </p:cNvPr>
          <p:cNvSpPr/>
          <p:nvPr/>
        </p:nvSpPr>
        <p:spPr>
          <a:xfrm>
            <a:off x="5888181" y="1870365"/>
            <a:ext cx="415637" cy="554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0C936-DD89-4BD4-97A4-9157B7635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427" y="3254068"/>
            <a:ext cx="451143" cy="573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F99E94-552B-4B31-A72C-C45D01607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675" y="4656665"/>
            <a:ext cx="451143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6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9EEF1-3DCB-443A-91E4-D4358462F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4909"/>
            <a:ext cx="10515600" cy="592974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Cyclic AMP doesn't act directly on its target enzymes; for example, glycogen phosphorylase and glycogen synthase. Instead, cyclic AMP stimulates a </a:t>
            </a:r>
            <a:r>
              <a:rPr lang="en-IN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protein kinase</a:t>
            </a:r>
            <a:r>
              <a:rPr lang="en-IN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cascade that ultimately leads to a cellular response.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Cyclic AMP binds to </a:t>
            </a:r>
            <a:r>
              <a:rPr lang="en-IN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protein kinase A</a:t>
            </a:r>
            <a:r>
              <a:rPr lang="en-IN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which then </a:t>
            </a:r>
            <a:r>
              <a:rPr lang="en-IN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catalyzes</a:t>
            </a:r>
            <a:r>
              <a:rPr lang="en-IN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transfer of phosphate from ATP to a serine residue on a second enzyme, </a:t>
            </a:r>
            <a:r>
              <a:rPr lang="en-IN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phosphorylase kinase</a:t>
            </a:r>
            <a:r>
              <a:rPr lang="en-IN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which itself transfers a phosphate to glycogen phosphorylase. </a:t>
            </a:r>
          </a:p>
          <a:p>
            <a:pPr marL="0" indent="0" algn="just">
              <a:buNone/>
            </a:pPr>
            <a:endParaRPr lang="en-IN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Active glycogen phosphorylase then </a:t>
            </a:r>
            <a:r>
              <a:rPr lang="en-IN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catalyzes</a:t>
            </a:r>
            <a:r>
              <a:rPr lang="en-IN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breakdown of glycogen to glucose‐1‐phosphate. This provides energy for muscle activity.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0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PCR and cAMP pathway">
            <a:hlinkClick r:id="" action="ppaction://media"/>
            <a:extLst>
              <a:ext uri="{FF2B5EF4-FFF2-40B4-BE49-F238E27FC236}">
                <a16:creationId xmlns:a16="http://schemas.microsoft.com/office/drawing/2014/main" id="{BA8DE05C-FA65-40F7-A728-7516E246AC7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8764" y="166255"/>
            <a:ext cx="11180618" cy="6010708"/>
          </a:xfrm>
        </p:spPr>
      </p:pic>
    </p:spTree>
    <p:extLst>
      <p:ext uri="{BB962C8B-B14F-4D97-AF65-F5344CB8AC3E}">
        <p14:creationId xmlns:p14="http://schemas.microsoft.com/office/powerpoint/2010/main" val="297462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A2262F-B0EA-4D40-A860-911E4F0A2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545" y="581891"/>
            <a:ext cx="872836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01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999034-89B6-46D6-8298-2A1E8543F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609600"/>
            <a:ext cx="10030691" cy="55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E8D35-08B5-4016-B26F-ABBAAB365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DA494-9EC8-47B4-B516-FD5B7185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727"/>
            <a:ext cx="10515600" cy="5237018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cell signaling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or </a:t>
            </a:r>
            <a:r>
              <a:rPr lang="en-US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cell communication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is the ability of a cell to receive, process, and transmit signals with its environment and with itself.</a:t>
            </a:r>
            <a:endParaRPr lang="en-US" b="0" i="0" baseline="30000" dirty="0">
              <a:solidFill>
                <a:srgbClr val="0645A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Cell signaling is a fundamental property of all cellular life in prokaryotes and eukaryotes.</a:t>
            </a:r>
            <a:r>
              <a:rPr lang="en-US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0" i="0" baseline="30000" dirty="0">
              <a:solidFill>
                <a:srgbClr val="0645A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Signals that originate from outside a cell (or extracellular signals) can be physical agents like mechanical pressure, voltage, temperature, light, or chemical signals (e.g., small molecules, peptides or gas).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Chemical signals can be hydrophobic or hydrophilic. Cell signaling can occur over short or long distances, and as a result can be classified as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Autocrine"/>
              </a:rPr>
              <a:t>autocrine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0" i="0" u="none" strike="noStrike" dirty="0" err="1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Juxtacrine"/>
              </a:rPr>
              <a:t>juxtacrine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Intracrine"/>
              </a:rPr>
              <a:t>intracrine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Paracrine"/>
              </a:rPr>
              <a:t>paracrine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or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Endocrine"/>
              </a:rPr>
              <a:t>endocrine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Signaling molecules can be synthesized from various biosynthetic pathways and released through passive or active transport, or even from cell damage.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9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768C4-4FB5-4CEB-B749-2D70E4744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1273"/>
            <a:ext cx="10515600" cy="534569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Receptors play a key role in cell signaling as they are able to detect chemical signals or physical stimuli.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Receptors are generally proteins located on the cell surface or within the interior of the cell such as the cytoplasm, organelles, and nucleus.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surface receptors 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usually bind with extracellular signals (or ligands), which causes a conformational change in the receptor that leads it to initiate enzymatic activity, or to open or close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Ion channel"/>
              </a:rPr>
              <a:t>ion channel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activity.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 receptors do not contain enzymatic or channel-like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Protein domain"/>
              </a:rPr>
              <a:t>domains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but are instead linked to enzymes or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Transport protein"/>
              </a:rPr>
              <a:t>transporters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Other receptors like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Nuclear receptor"/>
              </a:rPr>
              <a:t>nuclear receptors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have a different mechanism such as changing their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DNA"/>
              </a:rPr>
              <a:t>DNA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binding properties and cellular localization to the nucleus.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5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02A0C-8480-447E-92EC-21B51E86F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4182"/>
            <a:ext cx="10515600" cy="590203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2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Signal transduction"/>
              </a:rPr>
              <a:t>Signal transduction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begins with the transformation (or transduction) of a signal into a chemical one, which can directly activate an ion channel (</a:t>
            </a:r>
            <a:r>
              <a:rPr lang="en-US" sz="32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Ligand-gated ion channel"/>
              </a:rPr>
              <a:t>ligand-gated ion channel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or initiate a </a:t>
            </a:r>
            <a:r>
              <a:rPr lang="en-US" sz="32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Second messenger system"/>
              </a:rPr>
              <a:t>second messenger system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cascade that propagates the signal through the cell.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Second messenger systems can amplify a signal, in which activation of a few receptors results in multiple secondary messengers being activated, thereby amplifying the initial signal (the first messenger).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32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Upstream and downstream (transduction)"/>
              </a:rPr>
              <a:t>downstream effects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of these signaling pathways may include additional enzymatic activities such as </a:t>
            </a:r>
            <a:r>
              <a:rPr lang="en-US" sz="32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Protease"/>
              </a:rPr>
              <a:t>proteolytic cleavage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32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Phosphorylation"/>
              </a:rPr>
              <a:t>phosphorylation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32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Methylation"/>
              </a:rPr>
              <a:t>methylation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 </a:t>
            </a:r>
            <a:r>
              <a:rPr lang="en-US" sz="3200" b="0" i="0" u="none" strike="noStrike" dirty="0" err="1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Ubiquitinylation"/>
              </a:rPr>
              <a:t>ubiquitinylation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59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2E967D-7379-4D8E-95E4-C3D3E9A50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436" y="249382"/>
            <a:ext cx="9379527" cy="619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2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F887-4E11-4F28-88D6-2CBD8C34D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GPCR G protein coupled receptor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62E4C-D248-41FC-AB96-0C54D359E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727"/>
            <a:ext cx="10515600" cy="522316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 protein-coupled receptor (GPCR)</a:t>
            </a:r>
            <a:r>
              <a:rPr 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also called </a:t>
            </a:r>
            <a:r>
              <a:rPr lang="en-US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seven-transmembrane receptor</a:t>
            </a:r>
            <a:r>
              <a:rPr 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or </a:t>
            </a:r>
            <a:r>
              <a:rPr lang="en-US" b="1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heptahelical</a:t>
            </a:r>
            <a:r>
              <a:rPr lang="en-US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  <a:r>
              <a:rPr 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0" i="0" u="none" strike="noStrike" dirty="0">
                <a:solidFill>
                  <a:srgbClr val="1459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protein</a:t>
            </a:r>
            <a:r>
              <a:rPr 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located in the </a:t>
            </a:r>
            <a:r>
              <a:rPr lang="en-US" b="0" i="0" u="none" strike="noStrike" dirty="0">
                <a:solidFill>
                  <a:srgbClr val="1459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cell membrane</a:t>
            </a:r>
            <a:r>
              <a:rPr 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that binds extracellular substances and transmits signals from these substances to an intracellular </a:t>
            </a:r>
            <a:r>
              <a:rPr lang="en-US" b="0" i="0" u="none" strike="noStrike" dirty="0">
                <a:solidFill>
                  <a:srgbClr val="1459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molecule</a:t>
            </a:r>
            <a:r>
              <a:rPr 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called a G protein (</a:t>
            </a:r>
            <a:r>
              <a:rPr lang="en-US" b="0" i="0" u="none" strike="noStrike" dirty="0">
                <a:solidFill>
                  <a:srgbClr val="1459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guanine</a:t>
            </a:r>
            <a:r>
              <a:rPr 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nucleotide-binding protein).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GPCRs are found in the cell membranes of a wide range of organisms, including </a:t>
            </a:r>
            <a:r>
              <a:rPr lang="en-US" b="0" i="0" u="none" strike="noStrike" dirty="0">
                <a:solidFill>
                  <a:srgbClr val="1459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mammals</a:t>
            </a:r>
            <a:r>
              <a:rPr 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0" i="0" u="none" strike="noStrike" dirty="0">
                <a:solidFill>
                  <a:srgbClr val="1459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plants</a:t>
            </a:r>
            <a:r>
              <a:rPr 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microorganisms, and </a:t>
            </a:r>
            <a:r>
              <a:rPr lang="en-US" b="0" i="0" u="none" strike="noStrike" dirty="0">
                <a:solidFill>
                  <a:srgbClr val="1459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invertebrates</a:t>
            </a:r>
            <a:r>
              <a:rPr 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here are numerous different types of GPCRs—some 1,000 types are encoded by the </a:t>
            </a:r>
            <a:r>
              <a:rPr lang="en-US" b="0" i="0" u="none" strike="noStrike" dirty="0">
                <a:solidFill>
                  <a:srgbClr val="1459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human genome</a:t>
            </a:r>
            <a:r>
              <a:rPr 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alone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a group they respond to a </a:t>
            </a:r>
            <a:r>
              <a:rPr lang="en-US" b="0" i="0" u="none" strike="noStrike" dirty="0">
                <a:solidFill>
                  <a:srgbClr val="1459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diverse</a:t>
            </a:r>
            <a:r>
              <a:rPr 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range of substances, including </a:t>
            </a:r>
            <a:r>
              <a:rPr lang="en-US" b="0" i="0" u="none" strike="noStrike" dirty="0">
                <a:solidFill>
                  <a:srgbClr val="1459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light</a:t>
            </a:r>
            <a:r>
              <a:rPr 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0" i="0" u="none" strike="noStrike" dirty="0">
                <a:solidFill>
                  <a:srgbClr val="1459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hormones</a:t>
            </a:r>
            <a:r>
              <a:rPr 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0" i="0" u="none" strike="noStrike" dirty="0">
                <a:solidFill>
                  <a:srgbClr val="1459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amines</a:t>
            </a:r>
            <a:r>
              <a:rPr 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0" i="0" u="none" strike="noStrike" dirty="0">
                <a:solidFill>
                  <a:srgbClr val="1459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neurotransmitters</a:t>
            </a:r>
            <a:r>
              <a:rPr 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 </a:t>
            </a:r>
            <a:r>
              <a:rPr lang="en-US" b="0" i="0" u="none" strike="noStrike" dirty="0">
                <a:solidFill>
                  <a:srgbClr val="1459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lipids</a:t>
            </a:r>
            <a:r>
              <a:rPr 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9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5788E-DE4C-47AF-AADB-888FEFD2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Second messenger and cAMP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B6EC1-E4D0-4408-9CC1-DCBFDE464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727"/>
            <a:ext cx="10515600" cy="526472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Second messengers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are intracellular signaling molecules released by the cell in response to exposure to extracellular signaling molecules—the </a:t>
            </a:r>
            <a:r>
              <a:rPr lang="en-US" sz="32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 messengers.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Second messengers trigger physiological changes at cellular level such as </a:t>
            </a:r>
            <a:r>
              <a:rPr lang="en-US" sz="32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Cell proliferation"/>
              </a:rPr>
              <a:t>proliferation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32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Cellular differentiation"/>
              </a:rPr>
              <a:t>differentiation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migration, survival, </a:t>
            </a:r>
            <a:r>
              <a:rPr lang="en-US" sz="32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Apoptosis"/>
              </a:rPr>
              <a:t>apoptosis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32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Depolarization"/>
              </a:rPr>
              <a:t>depolarization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are one of the triggers of intracellular </a:t>
            </a:r>
            <a:r>
              <a:rPr lang="en-US" sz="32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Signal transduction"/>
              </a:rPr>
              <a:t>signal transduction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cascades.</a:t>
            </a:r>
          </a:p>
          <a:p>
            <a:pPr algn="just"/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Examples of second messenger molecules include </a:t>
            </a:r>
            <a:r>
              <a:rPr lang="en-US" sz="32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Cyclic adenosine monophosphate"/>
              </a:rPr>
              <a:t>cyclic AMP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32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Cyclic guanosine monophosphate"/>
              </a:rPr>
              <a:t>cyclic GMP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32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Inositol triphosphate"/>
              </a:rPr>
              <a:t>inositol triphosphate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32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Diacylglycerol"/>
              </a:rPr>
              <a:t>diacylglycerol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 </a:t>
            </a:r>
            <a:r>
              <a:rPr lang="en-US" sz="32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Calcium"/>
              </a:rPr>
              <a:t>calcium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2C34C-C8A8-4C33-B8CF-5A93A1439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582"/>
            <a:ext cx="10515600" cy="592974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 messengers are extracellular factors, often </a:t>
            </a:r>
            <a:r>
              <a:rPr lang="en-US" sz="24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Hormone"/>
              </a:rPr>
              <a:t>hormones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or </a:t>
            </a:r>
            <a:r>
              <a:rPr lang="en-US" sz="24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Neurotransmitter"/>
              </a:rPr>
              <a:t>neurotransmitters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such as </a:t>
            </a:r>
            <a:r>
              <a:rPr lang="en-US" sz="24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Epinephrine"/>
              </a:rPr>
              <a:t>epinephrine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4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Growth hormone"/>
              </a:rPr>
              <a:t>growth hormone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 </a:t>
            </a:r>
            <a:r>
              <a:rPr lang="en-US" sz="24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Serotonin"/>
              </a:rPr>
              <a:t>serotonin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Because </a:t>
            </a:r>
            <a:r>
              <a:rPr lang="en-US" sz="24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Peptide hormone"/>
              </a:rPr>
              <a:t>peptide hormones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neurotransmitters typically are biochemically </a:t>
            </a:r>
            <a:r>
              <a:rPr lang="en-US" sz="24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Hydrophile"/>
              </a:rPr>
              <a:t>hydrophilic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molecules, these first messengers may not physically cross the </a:t>
            </a:r>
            <a:r>
              <a:rPr lang="en-US" sz="24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Lipid bilayer"/>
              </a:rPr>
              <a:t>phospholipid bilayer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 initiate changes within the cell directly—unlike </a:t>
            </a:r>
            <a:r>
              <a:rPr lang="en-US" sz="24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Steroid hormone"/>
              </a:rPr>
              <a:t>steroid hormones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which usually do.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functional limitation requires the cell to have signal transduction mechanisms to transduce first messenger into second messengers, so that the extracellular signal may be propagated intracellularly.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important feature of the second messenger signaling system is that second messengers may be coupled downstream to multi-cyclic kinase cascades to greatly amplify the strength of the original first messenger signal.</a:t>
            </a:r>
            <a:endParaRPr lang="en-US" sz="2400" b="0" i="0" baseline="30000" dirty="0">
              <a:solidFill>
                <a:srgbClr val="0645A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For example, </a:t>
            </a:r>
            <a:r>
              <a:rPr lang="en-US" sz="2400" b="0" i="0" u="none" strike="noStrike" dirty="0" err="1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Ras GTPase"/>
              </a:rPr>
              <a:t>RasGTP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signals link with the </a:t>
            </a:r>
            <a:r>
              <a:rPr lang="en-US" sz="24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 tooltip="Mitogen-activated protein kinase"/>
              </a:rPr>
              <a:t>mitogen activated protein kinase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(MAPK) cascade to amplify the allosteric activation of proliferative transcription factors such as </a:t>
            </a:r>
            <a:r>
              <a:rPr lang="en-US" sz="2400" b="0" i="0" u="none" strike="noStrike" dirty="0" err="1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3" tooltip="Myc"/>
              </a:rPr>
              <a:t>Myc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2400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4" tooltip="CREB"/>
              </a:rPr>
              <a:t>CREB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5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3ABE-91F0-4F57-8FE4-1452B80C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IN" dirty="0"/>
              <a:t>                                    cAMP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57C42-CC92-487C-B3B1-317BD9E7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513513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Cyclic adenosine monophosphate</a:t>
            </a:r>
            <a:r>
              <a:rPr lang="en-IN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IN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</a:t>
            </a:r>
            <a:r>
              <a:rPr lang="en-IN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cyclic AMP</a:t>
            </a:r>
            <a:r>
              <a:rPr lang="en-IN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or </a:t>
            </a:r>
            <a:r>
              <a:rPr lang="en-IN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3',5'-cyclic </a:t>
            </a:r>
            <a:r>
              <a:rPr lang="en-IN" b="1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Adenosine monophosphate"/>
              </a:rPr>
              <a:t>adenosine monophosphate</a:t>
            </a:r>
            <a:r>
              <a:rPr lang="en-IN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is a </a:t>
            </a:r>
            <a:r>
              <a:rPr lang="en-IN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Second messenger"/>
              </a:rPr>
              <a:t>second messenger</a:t>
            </a:r>
            <a:r>
              <a:rPr lang="en-IN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important in many biological processes. cAMP is a derivative of </a:t>
            </a:r>
            <a:r>
              <a:rPr lang="en-IN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Adenosine triphosphate"/>
              </a:rPr>
              <a:t>adenosine triphosphate</a:t>
            </a:r>
            <a:r>
              <a:rPr lang="en-IN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(ATP) and used for intracellular </a:t>
            </a:r>
            <a:r>
              <a:rPr lang="en-IN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Signal transduction"/>
              </a:rPr>
              <a:t>signal transduction</a:t>
            </a:r>
            <a:r>
              <a:rPr lang="en-IN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 many different organisms, conveying the </a:t>
            </a:r>
            <a:r>
              <a:rPr lang="en-IN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CAMP-dependent pathway"/>
              </a:rPr>
              <a:t>cAMP-dependent pathway</a:t>
            </a:r>
            <a:r>
              <a:rPr lang="en-IN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Cyclic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Adenosine monophosphate"/>
              </a:rPr>
              <a:t>AMP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is synthesized from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Adenosine triphosphate"/>
              </a:rPr>
              <a:t>ATP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by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Adenylate cyclase"/>
              </a:rPr>
              <a:t>adenylate cyclase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located on the inner side of the plasma membrane and anchored at various locations in the interior of the cell. Adenylate cyclase is </a:t>
            </a:r>
            <a:r>
              <a:rPr lang="en-US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activated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by a range of signaling molecules through the activation of adenylate cyclase stimulatory G (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Gs alpha subunit"/>
              </a:rPr>
              <a:t>G</a:t>
            </a:r>
            <a:r>
              <a:rPr lang="en-US" b="0" i="0" u="none" strike="noStrike" baseline="-25000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Gs alpha subunit"/>
              </a:rPr>
              <a:t>s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)-protein-coupled receptors.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Adenylate cyclase is </a:t>
            </a:r>
            <a:r>
              <a:rPr lang="en-US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inhibited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by agonists of adenylate cyclase inhibitory G (G</a:t>
            </a:r>
            <a:r>
              <a:rPr lang="en-US" b="0" i="0" baseline="-25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)-protein-coupled receptors. Liver adenylate cyclase responds more strongly to glucagon, and muscle adenylate cyclase responds more strongly to adrenaline.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 decomposition into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Adenosine monophosphate"/>
              </a:rPr>
              <a:t>AMP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is catalyzed by the enzyme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Phosphodiesterase"/>
              </a:rPr>
              <a:t>phosphodiesterase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8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1097</Words>
  <Application>Microsoft Office PowerPoint</Application>
  <PresentationFormat>Widescreen</PresentationFormat>
  <Paragraphs>48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latoregular</vt:lpstr>
      <vt:lpstr>Times New Roman</vt:lpstr>
      <vt:lpstr>Wingdings</vt:lpstr>
      <vt:lpstr>Office Theme</vt:lpstr>
      <vt:lpstr>Cell signalling GPCR and role of second messenger (cAMP)</vt:lpstr>
      <vt:lpstr>Introduction..</vt:lpstr>
      <vt:lpstr>PowerPoint Presentation</vt:lpstr>
      <vt:lpstr>PowerPoint Presentation</vt:lpstr>
      <vt:lpstr>PowerPoint Presentation</vt:lpstr>
      <vt:lpstr>            GPCR G protein coupled receptor</vt:lpstr>
      <vt:lpstr>                Second messenger and cAMP</vt:lpstr>
      <vt:lpstr>PowerPoint Presentation</vt:lpstr>
      <vt:lpstr>                                    cAMP</vt:lpstr>
      <vt:lpstr>PowerPoint Presentation</vt:lpstr>
      <vt:lpstr>                          GPCR and cAMP pathway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signalling GPCR and role of second messenger (cAMP)</dc:title>
  <dc:creator>Janmoni borah</dc:creator>
  <cp:lastModifiedBy>Janmoni borah</cp:lastModifiedBy>
  <cp:revision>5</cp:revision>
  <dcterms:created xsi:type="dcterms:W3CDTF">2022-06-07T05:03:08Z</dcterms:created>
  <dcterms:modified xsi:type="dcterms:W3CDTF">2022-06-30T06:24:20Z</dcterms:modified>
</cp:coreProperties>
</file>