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3" r:id="rId11"/>
    <p:sldId id="264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6250" autoAdjust="0"/>
    <p:restoredTop sz="94660"/>
  </p:normalViewPr>
  <p:slideViewPr>
    <p:cSldViewPr>
      <p:cViewPr varScale="1">
        <p:scale>
          <a:sx n="64" d="100"/>
          <a:sy n="64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593CB35-008E-496D-9D13-7DF49D0B6779}" type="datetimeFigureOut">
              <a:rPr lang="en-US" smtClean="0"/>
              <a:pPr/>
              <a:t>7/16/2021</a:t>
            </a:fld>
            <a:endParaRPr lang="en-I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35E493E-8C41-43AF-A479-02A4C69BDEA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93CB35-008E-496D-9D13-7DF49D0B6779}" type="datetimeFigureOut">
              <a:rPr lang="en-US" smtClean="0"/>
              <a:pPr/>
              <a:t>7/16/2021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E493E-8C41-43AF-A479-02A4C69BDEA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593CB35-008E-496D-9D13-7DF49D0B6779}" type="datetimeFigureOut">
              <a:rPr lang="en-US" smtClean="0"/>
              <a:pPr/>
              <a:t>7/16/2021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35E493E-8C41-43AF-A479-02A4C69BDEA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93CB35-008E-496D-9D13-7DF49D0B6779}" type="datetimeFigureOut">
              <a:rPr lang="en-US" smtClean="0"/>
              <a:pPr/>
              <a:t>7/16/2021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E493E-8C41-43AF-A479-02A4C69BDEA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593CB35-008E-496D-9D13-7DF49D0B6779}" type="datetimeFigureOut">
              <a:rPr lang="en-US" smtClean="0"/>
              <a:pPr/>
              <a:t>7/16/2021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35E493E-8C41-43AF-A479-02A4C69BDEA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93CB35-008E-496D-9D13-7DF49D0B6779}" type="datetimeFigureOut">
              <a:rPr lang="en-US" smtClean="0"/>
              <a:pPr/>
              <a:t>7/16/2021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E493E-8C41-43AF-A479-02A4C69BDEA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93CB35-008E-496D-9D13-7DF49D0B6779}" type="datetimeFigureOut">
              <a:rPr lang="en-US" smtClean="0"/>
              <a:pPr/>
              <a:t>7/16/2021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E493E-8C41-43AF-A479-02A4C69BDEA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93CB35-008E-496D-9D13-7DF49D0B6779}" type="datetimeFigureOut">
              <a:rPr lang="en-US" smtClean="0"/>
              <a:pPr/>
              <a:t>7/16/2021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E493E-8C41-43AF-A479-02A4C69BDEA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593CB35-008E-496D-9D13-7DF49D0B6779}" type="datetimeFigureOut">
              <a:rPr lang="en-US" smtClean="0"/>
              <a:pPr/>
              <a:t>7/16/2021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E493E-8C41-43AF-A479-02A4C69BDEA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93CB35-008E-496D-9D13-7DF49D0B6779}" type="datetimeFigureOut">
              <a:rPr lang="en-US" smtClean="0"/>
              <a:pPr/>
              <a:t>7/16/2021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E493E-8C41-43AF-A479-02A4C69BDEA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93CB35-008E-496D-9D13-7DF49D0B6779}" type="datetimeFigureOut">
              <a:rPr lang="en-US" smtClean="0"/>
              <a:pPr/>
              <a:t>7/16/2021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E493E-8C41-43AF-A479-02A4C69BDEA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593CB35-008E-496D-9D13-7DF49D0B6779}" type="datetimeFigureOut">
              <a:rPr lang="en-US" smtClean="0"/>
              <a:pPr/>
              <a:t>7/16/2021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35E493E-8C41-43AF-A479-02A4C69BDEA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DARWINISM AND NEO DARWINISM</a:t>
            </a:r>
            <a:endParaRPr lang="en-IN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4442" y="3429000"/>
            <a:ext cx="5114778" cy="200026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DR SHARMISTHA CHAKRAVARTY</a:t>
            </a:r>
          </a:p>
          <a:p>
            <a:pPr algn="ctr"/>
            <a:r>
              <a:rPr lang="en-US" dirty="0" smtClean="0"/>
              <a:t>DEPT OF ZOOLOGY</a:t>
            </a:r>
          </a:p>
          <a:p>
            <a:pPr algn="ctr"/>
            <a:r>
              <a:rPr lang="en-US" dirty="0" smtClean="0"/>
              <a:t>BARNAGAR COLLEGE,SORBHOG</a:t>
            </a:r>
          </a:p>
          <a:p>
            <a:pPr algn="ctr"/>
            <a:r>
              <a:rPr lang="en-US" dirty="0" smtClean="0"/>
              <a:t>ASSAM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7786742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7358114" cy="54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Postulates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643578"/>
          </a:xfrm>
          <a:solidFill>
            <a:schemeClr val="accent2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Origin of variations: </a:t>
            </a:r>
            <a:r>
              <a:rPr lang="en-US" sz="2800" dirty="0" smtClean="0">
                <a:solidFill>
                  <a:schemeClr val="bg1"/>
                </a:solidFill>
              </a:rPr>
              <a:t>As it was the main objection of Darwinism that it could not explain the origin of variation. Variations are formed due to following processes:</a:t>
            </a:r>
          </a:p>
          <a:p>
            <a:pPr marL="571500" indent="-571500">
              <a:buAutoNum type="romanLcParenR"/>
            </a:pPr>
            <a:r>
              <a:rPr lang="en-US" sz="2800" dirty="0" smtClean="0">
                <a:solidFill>
                  <a:schemeClr val="bg1"/>
                </a:solidFill>
              </a:rPr>
              <a:t>Mutation</a:t>
            </a:r>
          </a:p>
          <a:p>
            <a:pPr marL="571500" indent="-571500">
              <a:buAutoNum type="romanLcParenR"/>
            </a:pPr>
            <a:r>
              <a:rPr lang="en-US" sz="2800" dirty="0" smtClean="0">
                <a:solidFill>
                  <a:schemeClr val="bg1"/>
                </a:solidFill>
              </a:rPr>
              <a:t>Recombination</a:t>
            </a:r>
          </a:p>
          <a:p>
            <a:pPr marL="571500" indent="-571500">
              <a:buAutoNum type="romanLcParenR"/>
            </a:pPr>
            <a:r>
              <a:rPr lang="en-US" sz="2800" dirty="0" smtClean="0">
                <a:solidFill>
                  <a:schemeClr val="bg1"/>
                </a:solidFill>
              </a:rPr>
              <a:t>Migration</a:t>
            </a:r>
          </a:p>
          <a:p>
            <a:pPr marL="571500" indent="-571500">
              <a:buAutoNum type="romanLcParenR"/>
            </a:pPr>
            <a:r>
              <a:rPr lang="en-US" sz="2800" dirty="0" smtClean="0">
                <a:solidFill>
                  <a:schemeClr val="bg1"/>
                </a:solidFill>
              </a:rPr>
              <a:t>Non random mating</a:t>
            </a:r>
          </a:p>
          <a:p>
            <a:pPr marL="571500" indent="-571500">
              <a:buAutoNum type="romanLcParenR"/>
            </a:pPr>
            <a:r>
              <a:rPr lang="en-US" sz="2800" dirty="0" smtClean="0">
                <a:solidFill>
                  <a:schemeClr val="bg1"/>
                </a:solidFill>
              </a:rPr>
              <a:t>Hybridization</a:t>
            </a:r>
          </a:p>
          <a:p>
            <a:pPr marL="571500" indent="-571500">
              <a:buAutoNum type="romanLcParenR"/>
            </a:pPr>
            <a:r>
              <a:rPr lang="en-US" sz="2800" dirty="0" smtClean="0">
                <a:solidFill>
                  <a:schemeClr val="bg1"/>
                </a:solidFill>
              </a:rPr>
              <a:t>Genetic drift</a:t>
            </a:r>
          </a:p>
          <a:p>
            <a:pPr marL="571500" indent="-571500"/>
            <a:r>
              <a:rPr lang="en-US" sz="3000" dirty="0" smtClean="0">
                <a:solidFill>
                  <a:srgbClr val="FF0000"/>
                </a:solidFill>
              </a:rPr>
              <a:t>Inheritance of variations</a:t>
            </a:r>
            <a:r>
              <a:rPr lang="en-US" sz="3000" dirty="0" smtClean="0">
                <a:solidFill>
                  <a:schemeClr val="bg1"/>
                </a:solidFill>
              </a:rPr>
              <a:t>: This was explained by </a:t>
            </a:r>
            <a:r>
              <a:rPr lang="en-US" sz="3000" dirty="0" err="1" smtClean="0">
                <a:solidFill>
                  <a:schemeClr val="bg1"/>
                </a:solidFill>
              </a:rPr>
              <a:t>Germplasm</a:t>
            </a:r>
            <a:r>
              <a:rPr lang="en-US" sz="3000" dirty="0" smtClean="0">
                <a:solidFill>
                  <a:schemeClr val="bg1"/>
                </a:solidFill>
              </a:rPr>
              <a:t> theory proposed by August Weismann in 1904 </a:t>
            </a:r>
            <a:endParaRPr lang="en-IN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Natural selection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bg1"/>
                </a:solidFill>
              </a:rPr>
              <a:t>It is responsible for maintaining constancy of a species, as well as changing it. It maintains constancy as long as environment remains stable but promotes formation of new species when environment changes.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Isolation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bg1"/>
                </a:solidFill>
              </a:rPr>
              <a:t>Speciation occurs due to isolation of sub groups of a population having different genotypes</a:t>
            </a:r>
            <a:r>
              <a:rPr lang="en-US" dirty="0" smtClean="0"/>
              <a:t>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2984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Experimental evidences to prove </a:t>
            </a:r>
            <a:r>
              <a:rPr lang="en-US" sz="3200" dirty="0" err="1" smtClean="0">
                <a:solidFill>
                  <a:schemeClr val="bg1"/>
                </a:solidFill>
              </a:rPr>
              <a:t>darwinism</a:t>
            </a:r>
            <a:endParaRPr lang="en-IN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Industrial </a:t>
            </a:r>
            <a:r>
              <a:rPr lang="en-US" dirty="0" err="1" smtClean="0">
                <a:solidFill>
                  <a:srgbClr val="FF0000"/>
                </a:solidFill>
              </a:rPr>
              <a:t>melanism</a:t>
            </a:r>
            <a:r>
              <a:rPr lang="en-US" dirty="0" smtClean="0">
                <a:solidFill>
                  <a:srgbClr val="FF0000"/>
                </a:solidFill>
              </a:rPr>
              <a:t> in peppered moth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bg1"/>
                </a:solidFill>
              </a:rPr>
              <a:t>industrial </a:t>
            </a:r>
            <a:r>
              <a:rPr lang="en-US" dirty="0" err="1" smtClean="0">
                <a:solidFill>
                  <a:schemeClr val="bg1"/>
                </a:solidFill>
              </a:rPr>
              <a:t>melanism</a:t>
            </a:r>
            <a:r>
              <a:rPr lang="en-US" dirty="0" smtClean="0">
                <a:solidFill>
                  <a:schemeClr val="bg1"/>
                </a:solidFill>
              </a:rPr>
              <a:t> is a phenomenon where the moths living in industrial areas develop black color to match the body to soot covered background on the bark of trees 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Weldon </a:t>
            </a:r>
            <a:r>
              <a:rPr lang="en-US" dirty="0" err="1" smtClean="0">
                <a:solidFill>
                  <a:srgbClr val="FF0000"/>
                </a:solidFill>
              </a:rPr>
              <a:t>expt</a:t>
            </a:r>
            <a:r>
              <a:rPr lang="en-US" dirty="0" smtClean="0">
                <a:solidFill>
                  <a:srgbClr val="FF0000"/>
                </a:solidFill>
              </a:rPr>
              <a:t> with shore crabs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Antibiotic resistance in bacteria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Pesticide resistance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Survival of Galapagos finches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Decline of male peacock with less impressive tails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Malaria resistance in human</a:t>
            </a:r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7288" y="509588"/>
            <a:ext cx="6829425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POSTULATES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  <a:solidFill>
            <a:srgbClr val="00B0F0"/>
          </a:solidFill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OVER PRODUCTION OF OFFSPRING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chemeClr val="bg1"/>
                </a:solidFill>
              </a:rPr>
              <a:t>Every living organism has got a power to reproduce fast. Thus a large number of organisms are produced every year in earth.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STRUGGLE OF EXISTENCE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chemeClr val="bg1"/>
                </a:solidFill>
              </a:rPr>
              <a:t>As the rate of reproduction of organisms is high, they increase in a geometric ratio. There is a competition for food, space and other resources for life. Three types of struggle seen: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Intraspecific</a:t>
            </a:r>
            <a:r>
              <a:rPr lang="en-US" sz="2800" dirty="0" smtClean="0">
                <a:solidFill>
                  <a:schemeClr val="bg1"/>
                </a:solidFill>
              </a:rPr>
              <a:t>  struggle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Interspecific</a:t>
            </a:r>
            <a:r>
              <a:rPr lang="en-US" sz="2800" dirty="0" smtClean="0">
                <a:solidFill>
                  <a:schemeClr val="bg1"/>
                </a:solidFill>
              </a:rPr>
              <a:t> struggle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Environmental struggle</a:t>
            </a:r>
            <a:endParaRPr lang="en-IN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929354"/>
          </a:xfrm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VARIATIONS AND HEREDITY</a:t>
            </a:r>
            <a:r>
              <a:rPr lang="en-US" sz="2800" dirty="0" smtClean="0">
                <a:solidFill>
                  <a:schemeClr val="bg1"/>
                </a:solidFill>
              </a:rPr>
              <a:t>: Variation is defined as the difference in character between the individuals and is the inherent property of life.</a:t>
            </a:r>
          </a:p>
          <a:p>
            <a:pPr marL="571500" indent="-571500">
              <a:buAutoNum type="romanLcParenR"/>
            </a:pPr>
            <a:r>
              <a:rPr lang="en-US" sz="2800" dirty="0" smtClean="0">
                <a:solidFill>
                  <a:schemeClr val="bg1"/>
                </a:solidFill>
              </a:rPr>
              <a:t>Harmful variations</a:t>
            </a:r>
          </a:p>
          <a:p>
            <a:pPr marL="571500" indent="-571500">
              <a:buAutoNum type="romanLcParenR"/>
            </a:pPr>
            <a:r>
              <a:rPr lang="en-US" sz="2800" dirty="0" smtClean="0">
                <a:solidFill>
                  <a:schemeClr val="bg1"/>
                </a:solidFill>
              </a:rPr>
              <a:t>Useless variations</a:t>
            </a:r>
          </a:p>
          <a:p>
            <a:pPr marL="571500" indent="-571500">
              <a:buAutoNum type="romanLcParenR"/>
            </a:pPr>
            <a:r>
              <a:rPr lang="en-US" sz="2800" dirty="0" smtClean="0">
                <a:solidFill>
                  <a:schemeClr val="bg1"/>
                </a:solidFill>
              </a:rPr>
              <a:t>Useful variations</a:t>
            </a:r>
          </a:p>
          <a:p>
            <a:pPr marL="571500" indent="-571500"/>
            <a:r>
              <a:rPr lang="en-US" sz="2800" dirty="0" smtClean="0">
                <a:solidFill>
                  <a:srgbClr val="FF0000"/>
                </a:solidFill>
              </a:rPr>
              <a:t>SURVIVAL OF THE FITTEST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chemeClr val="bg1"/>
                </a:solidFill>
              </a:rPr>
              <a:t>The organisms provided with successful variations succeed in the struggle for existence. These organisms are the fittest for survival , those unfit to survive dies.</a:t>
            </a:r>
          </a:p>
          <a:p>
            <a:pPr marL="571500" indent="-571500"/>
            <a:r>
              <a:rPr lang="en-US" sz="2800" dirty="0" smtClean="0">
                <a:solidFill>
                  <a:srgbClr val="FF0000"/>
                </a:solidFill>
              </a:rPr>
              <a:t>ORIGIN OF SPECIES </a:t>
            </a:r>
            <a:r>
              <a:rPr lang="en-US" sz="2800" dirty="0" smtClean="0">
                <a:solidFill>
                  <a:schemeClr val="bg1"/>
                </a:solidFill>
              </a:rPr>
              <a:t>:  Darwin concluded that the struggle for existence leading to survival of the fittest tend the successive generations to become better adapted to their environment.</a:t>
            </a:r>
            <a:endParaRPr lang="en-IN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CRITICISM OF DARWINISM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Darwin explained the survival of the fittest not arrival of the fittest.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Darwin did not made any distinction between heritable and non heritable variations.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Origin of variations is not explained.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Overspecialization of some organs is not explained.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As per theory of natural selection, only the useful organs are selected in the struggle for existence. Then vestigial organs serve no function yet they are preserved generation after generation.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Intermediate forms are not included in the formation of new species</a:t>
            </a:r>
            <a:endParaRPr lang="en-IN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143</TotalTime>
  <Words>445</Words>
  <Application>Microsoft Office PowerPoint</Application>
  <PresentationFormat>On-screen Show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Opulent</vt:lpstr>
      <vt:lpstr>DARWINISM AND NEO DARWINISM</vt:lpstr>
      <vt:lpstr>Slide 2</vt:lpstr>
      <vt:lpstr>Slide 3</vt:lpstr>
      <vt:lpstr>Slide 4</vt:lpstr>
      <vt:lpstr>Slide 5</vt:lpstr>
      <vt:lpstr>Slide 6</vt:lpstr>
      <vt:lpstr>POSTULATES</vt:lpstr>
      <vt:lpstr>Slide 8</vt:lpstr>
      <vt:lpstr>CRITICISM OF DARWINISM</vt:lpstr>
      <vt:lpstr>Slide 10</vt:lpstr>
      <vt:lpstr>Slide 11</vt:lpstr>
      <vt:lpstr>Postulates </vt:lpstr>
      <vt:lpstr>Slide 13</vt:lpstr>
      <vt:lpstr>Experimental evidences to prove darwinism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DARWINISM</dc:title>
  <dc:creator>User</dc:creator>
  <cp:lastModifiedBy>User</cp:lastModifiedBy>
  <cp:revision>18</cp:revision>
  <dcterms:created xsi:type="dcterms:W3CDTF">2021-07-14T06:32:54Z</dcterms:created>
  <dcterms:modified xsi:type="dcterms:W3CDTF">2021-07-16T07:45:19Z</dcterms:modified>
</cp:coreProperties>
</file>